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5"/>
  </p:notesMasterIdLst>
  <p:sldIdLst>
    <p:sldId id="261" r:id="rId3"/>
    <p:sldId id="262" r:id="rId4"/>
  </p:sldIdLst>
  <p:sldSz cx="7772400" cy="10058400"/>
  <p:notesSz cx="6858000" cy="9144000"/>
  <p:embeddedFontLst>
    <p:embeddedFont>
      <p:font typeface="Google Sans" panose="020B0604020202020204" charset="0"/>
      <p:regular r:id="rId6"/>
      <p:bold r:id="rId7"/>
      <p:italic r:id="rId8"/>
      <p:boldItalic r:id="rId9"/>
    </p:embeddedFont>
    <p:embeddedFont>
      <p:font typeface="Google Sans SemiBold" panose="020B0604020202020204" charset="0"/>
      <p:regular r:id="rId10"/>
      <p:bold r:id="rId11"/>
      <p:italic r:id="rId12"/>
      <p:boldItalic r:id="rId13"/>
    </p:embeddedFont>
    <p:embeddedFont>
      <p:font typeface="Lato" panose="020F0502020204030204" pitchFamily="34" charset="0"/>
      <p:regular r:id="rId14"/>
      <p:bold r:id="rId15"/>
      <p:italic r:id="rId16"/>
      <p:boldItalic r:id="rId17"/>
    </p:embeddedFont>
    <p:embeddedFont>
      <p:font typeface="PT Sans Narrow" panose="020B0506020203020204" pitchFamily="34" charset="0"/>
      <p:regular r:id="rId18"/>
      <p:bold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Work Sans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172" y="-10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openxmlformats.org/officeDocument/2006/relationships/font" Target="fonts/font21.fntdata"/><Relationship Id="rId3" Type="http://schemas.openxmlformats.org/officeDocument/2006/relationships/slide" Target="slides/slide1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font" Target="fonts/font2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font" Target="fonts/font19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font" Target="fonts/font18.fntdata"/><Relationship Id="rId28" Type="http://schemas.openxmlformats.org/officeDocument/2006/relationships/presProps" Target="pres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font" Target="fonts/font17.fntdata"/><Relationship Id="rId27" Type="http://schemas.openxmlformats.org/officeDocument/2006/relationships/font" Target="fonts/font22.fntdata"/><Relationship Id="rId30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6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>
            <a:spLocks noGrp="1"/>
          </p:cNvSpPr>
          <p:nvPr>
            <p:ph type="pic" idx="2"/>
          </p:nvPr>
        </p:nvSpPr>
        <p:spPr>
          <a:xfrm>
            <a:off x="4105275" y="4961199"/>
            <a:ext cx="3324850" cy="2706425"/>
          </a:xfrm>
          <a:prstGeom prst="rect">
            <a:avLst/>
          </a:prstGeom>
        </p:spPr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Lecany Customer Survey Insight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Executive Summary Report for Lecany 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74E3D16-0B54-15CC-883B-94073BCD95F8}"/>
              </a:ext>
            </a:extLst>
          </p:cNvPr>
          <p:cNvSpPr txBox="1"/>
          <p:nvPr/>
        </p:nvSpPr>
        <p:spPr>
          <a:xfrm>
            <a:off x="2251881" y="1596788"/>
            <a:ext cx="50769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ZA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Lecany</a:t>
            </a:r>
            <a:r>
              <a:rPr lang="en-ZA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seeks to conduct a customer survey in order to understand how customers feel about a newly opened shop and providing insight dashboard that will show high level KPI’s, customer demographic and customer feedback.</a:t>
            </a:r>
            <a:endParaRPr lang="en-ZA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Z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C0DFCD-3A78-8253-3448-3E9F27BD49AD}"/>
              </a:ext>
            </a:extLst>
          </p:cNvPr>
          <p:cNvSpPr txBox="1"/>
          <p:nvPr/>
        </p:nvSpPr>
        <p:spPr>
          <a:xfrm>
            <a:off x="2251881" y="2607704"/>
            <a:ext cx="50769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ZA" dirty="0" err="1">
                <a:effectLst/>
                <a:latin typeface="Calibri" panose="020F0502020204030204" pitchFamily="34" charset="0"/>
              </a:rPr>
              <a:t>Lecany</a:t>
            </a:r>
            <a:r>
              <a:rPr lang="en-ZA" dirty="0">
                <a:effectLst/>
                <a:latin typeface="Calibri" panose="020F0502020204030204" pitchFamily="34" charset="0"/>
              </a:rPr>
              <a:t> has a newly open shop and Lilly (the head of marketing) seeks understand on how customers feel about the shop. How did they discover </a:t>
            </a:r>
            <a:r>
              <a:rPr lang="en-ZA" dirty="0" err="1">
                <a:effectLst/>
                <a:latin typeface="Calibri" panose="020F0502020204030204" pitchFamily="34" charset="0"/>
              </a:rPr>
              <a:t>Lecany</a:t>
            </a:r>
            <a:r>
              <a:rPr lang="en-ZA" dirty="0">
                <a:effectLst/>
                <a:latin typeface="Calibri" panose="020F0502020204030204" pitchFamily="34" charset="0"/>
              </a:rPr>
              <a:t> shop and base on their shopping experiences how likely they will recommend </a:t>
            </a:r>
            <a:r>
              <a:rPr lang="en-ZA" dirty="0" err="1">
                <a:effectLst/>
                <a:latin typeface="Calibri" panose="020F0502020204030204" pitchFamily="34" charset="0"/>
              </a:rPr>
              <a:t>Lecany</a:t>
            </a:r>
            <a:r>
              <a:rPr lang="en-ZA" dirty="0">
                <a:effectLst/>
                <a:latin typeface="Calibri" panose="020F0502020204030204" pitchFamily="34" charset="0"/>
              </a:rPr>
              <a:t> shop to others.</a:t>
            </a:r>
            <a:endParaRPr lang="en-Z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733CFB-71D8-2895-4534-C7F57A02CC16}"/>
              </a:ext>
            </a:extLst>
          </p:cNvPr>
          <p:cNvSpPr txBox="1"/>
          <p:nvPr/>
        </p:nvSpPr>
        <p:spPr>
          <a:xfrm>
            <a:off x="2251881" y="3561811"/>
            <a:ext cx="50769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ZA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Worked independently for three months to collect, clean, analyse data and built dashboard using Excel to visualize customer segmentation and customer feedback from </a:t>
            </a:r>
            <a:r>
              <a:rPr lang="en-ZA" kern="1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Lecany</a:t>
            </a:r>
            <a:r>
              <a:rPr lang="en-ZA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customer survey dataset containing 1948 response records. </a:t>
            </a:r>
          </a:p>
          <a:p>
            <a:endParaRPr lang="en-ZA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C26D3D0-B917-0EF1-A678-B51794FA78A9}"/>
              </a:ext>
            </a:extLst>
          </p:cNvPr>
          <p:cNvSpPr txBox="1"/>
          <p:nvPr/>
        </p:nvSpPr>
        <p:spPr>
          <a:xfrm>
            <a:off x="2306472" y="1624084"/>
            <a:ext cx="50769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ZA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Lecany</a:t>
            </a:r>
            <a:r>
              <a:rPr lang="en-ZA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seeks to conduct a customer survey in order to understand how customers feel about a newly opened shop and providing insight dashboard that will show high level KPI’s, customer demographic and customer feedback.</a:t>
            </a:r>
            <a:endParaRPr lang="en-ZA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Z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BDA89E-92A2-4FC6-180D-8E615D392484}"/>
              </a:ext>
            </a:extLst>
          </p:cNvPr>
          <p:cNvSpPr txBox="1"/>
          <p:nvPr/>
        </p:nvSpPr>
        <p:spPr>
          <a:xfrm>
            <a:off x="2306472" y="2793916"/>
            <a:ext cx="5076967" cy="1922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ZA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Conduct analysis in Excel to surface insight on customer demographic and customer experience from collected </a:t>
            </a:r>
            <a:r>
              <a:rPr lang="en-ZA" kern="1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Lecany</a:t>
            </a:r>
            <a:r>
              <a:rPr lang="en-ZA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customer survey dataset containing 1948 response records. Worked independently for three months to collect, clean, analyse data and built dashboard using Excel to visualize customer segmentation and customer feedback.</a:t>
            </a:r>
          </a:p>
          <a:p>
            <a:endParaRPr lang="en-ZA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9AC27B-663F-65AC-1F17-0E919D19758E}"/>
              </a:ext>
            </a:extLst>
          </p:cNvPr>
          <p:cNvSpPr txBox="1"/>
          <p:nvPr/>
        </p:nvSpPr>
        <p:spPr>
          <a:xfrm>
            <a:off x="429366" y="5233736"/>
            <a:ext cx="695030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ZA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customer survey conducted for </a:t>
            </a:r>
            <a:r>
              <a:rPr lang="en-ZA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Lecany</a:t>
            </a:r>
            <a:r>
              <a:rPr lang="en-ZA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shop has provided valuable insights into customer demographics, discovery channels, and overall satisfaction. With a response rate of 66% from 1,948 out of 2,951 distributed surveys, the data offers a reliable view of the customer base. The survey reveals that 56% of respondents are female, while 44% are male. Age distribution shows that 2% are under 18, 17% are between 18-25, 26% fall within the 25-30 age group, 25% are aged 30-35, and 32% are 35 and above. The primary channel through which customers discover </a:t>
            </a:r>
            <a:r>
              <a:rPr lang="en-ZA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Lecany</a:t>
            </a:r>
            <a:r>
              <a:rPr lang="en-ZA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shop is social media, accounting for 43%, followed by delivery apps at 21%, search engines at 17%, word of mouth at 14%, and the website at 5%. The overall customer experience rating stands at 2.96, indicating moderate satisfaction. The Net Promoter Score (NPS) is 22%, reflecting a low likelihood of customers recommending </a:t>
            </a:r>
            <a:r>
              <a:rPr lang="en-ZA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Lecany</a:t>
            </a:r>
            <a:r>
              <a:rPr lang="en-ZA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 others, while the Customer Satisfaction Score (CSAT) is 59%, showing a more positive but still moderate level of satisfaction.</a:t>
            </a:r>
          </a:p>
          <a:p>
            <a:endParaRPr lang="en-ZA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</TotalTime>
  <Words>416</Words>
  <Application>Microsoft Office PowerPoint</Application>
  <PresentationFormat>Custom</PresentationFormat>
  <Paragraphs>11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13" baseType="lpstr">
      <vt:lpstr>Roboto</vt:lpstr>
      <vt:lpstr>PT Sans Narrow</vt:lpstr>
      <vt:lpstr>Lato</vt:lpstr>
      <vt:lpstr>Work Sans</vt:lpstr>
      <vt:lpstr>Google Sans</vt:lpstr>
      <vt:lpstr>Times New Roman</vt:lpstr>
      <vt:lpstr>Google Sans SemiBold</vt:lpstr>
      <vt:lpstr>Calibri</vt:lpstr>
      <vt:lpstr>Arial</vt:lpstr>
      <vt:lpstr>Simple Light</vt:lpstr>
      <vt:lpstr>Simple Light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koole</dc:creator>
  <cp:lastModifiedBy>Khulekani Mgenge</cp:lastModifiedBy>
  <cp:revision>6</cp:revision>
  <dcterms:modified xsi:type="dcterms:W3CDTF">2024-08-12T18:37:06Z</dcterms:modified>
</cp:coreProperties>
</file>